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sldIdLst>
    <p:sldId id="283" r:id="rId5"/>
    <p:sldId id="282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3275" y="4481339"/>
            <a:ext cx="4437443" cy="576488"/>
          </a:xfrm>
        </p:spPr>
        <p:txBody>
          <a:bodyPr>
            <a:noAutofit/>
          </a:bodyPr>
          <a:lstStyle>
            <a:lvl1pPr>
              <a:defRPr sz="3200">
                <a:solidFill>
                  <a:srgbClr val="D500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3275" y="5063268"/>
            <a:ext cx="4437443" cy="55335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898989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>
                <a:latin typeface="Verdana"/>
                <a:cs typeface="Verdana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371602"/>
            <a:ext cx="5386917" cy="44743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6193370" y="1371602"/>
            <a:ext cx="5386917" cy="44743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i="0">
                <a:latin typeface="Verdana"/>
                <a:cs typeface="Verdana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>
                <a:latin typeface="Verdana"/>
                <a:cs typeface="Verdana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936958" y="1281363"/>
            <a:ext cx="3609965" cy="57648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91" y="4800600"/>
            <a:ext cx="7315200" cy="566739"/>
          </a:xfrm>
        </p:spPr>
        <p:txBody>
          <a:bodyPr anchor="b">
            <a:noAutofit/>
          </a:bodyPr>
          <a:lstStyle>
            <a:lvl1pPr algn="l">
              <a:defRPr sz="2933" b="0" i="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3990487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591" y="5367339"/>
            <a:ext cx="7315200" cy="804863"/>
          </a:xfrm>
        </p:spPr>
        <p:txBody>
          <a:bodyPr/>
          <a:lstStyle>
            <a:lvl1pPr marL="0" indent="0">
              <a:buNone/>
              <a:defRPr sz="1867" i="1">
                <a:solidFill>
                  <a:srgbClr val="898989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>
                <a:latin typeface="Verdana"/>
                <a:cs typeface="Verdana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21947"/>
            <a:ext cx="10972800" cy="6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63051" y="6356986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33" i="1" smtClean="0">
                <a:solidFill>
                  <a:srgbClr val="FFFFFF"/>
                </a:solidFill>
                <a:latin typeface="Verdana"/>
                <a:ea typeface="+mn-ea"/>
                <a:cs typeface="+mn-cs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933" kern="1200">
          <a:solidFill>
            <a:srgbClr val="D50032"/>
          </a:solidFill>
          <a:latin typeface="Verdana"/>
          <a:ea typeface="ＭＳ Ｐゴシック" charset="0"/>
          <a:cs typeface="Verdana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rgbClr val="D10022"/>
          </a:solidFill>
          <a:latin typeface="Verdana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20000"/>
        </a:spcBef>
        <a:spcAft>
          <a:spcPts val="800"/>
        </a:spcAft>
        <a:buClr>
          <a:srgbClr val="D10022"/>
        </a:buClr>
        <a:buFont typeface="Arial" charset="0"/>
        <a:buChar char="•"/>
        <a:defRPr sz="2133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ts val="800"/>
        </a:spcAft>
        <a:buSzPct val="42000"/>
        <a:buFont typeface="Wingdings" charset="0"/>
        <a:buChar char=""/>
        <a:defRPr sz="1867" kern="1200">
          <a:solidFill>
            <a:srgbClr val="7F7F7F"/>
          </a:solidFill>
          <a:latin typeface="Verdana"/>
          <a:ea typeface="ＭＳ Ｐゴシック" charset="0"/>
          <a:cs typeface="Verdana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ts val="800"/>
        </a:spcAft>
        <a:buClr>
          <a:srgbClr val="D10022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ts val="800"/>
        </a:spcAft>
        <a:buSzPct val="42000"/>
        <a:buFont typeface="Wingdings" charset="0"/>
        <a:buChar char=""/>
        <a:defRPr sz="1600" kern="1200">
          <a:solidFill>
            <a:srgbClr val="A6A6A6"/>
          </a:solidFill>
          <a:latin typeface="Verdana"/>
          <a:ea typeface="ＭＳ Ｐゴシック" charset="0"/>
          <a:cs typeface="Verdana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rgbClr val="A6A6A6"/>
          </a:solidFill>
          <a:latin typeface="Verdana"/>
          <a:ea typeface="ＭＳ Ｐゴシック" charset="0"/>
          <a:cs typeface="Verdana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hyperlink" Target="https://www.vecteezy.com/free-photos/open-vaul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1743-53A1-DE67-4AE1-A0C86ECF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5575" y="4481339"/>
            <a:ext cx="5505143" cy="576488"/>
          </a:xfrm>
        </p:spPr>
        <p:txBody>
          <a:bodyPr/>
          <a:lstStyle/>
          <a:p>
            <a:r>
              <a:rPr lang="en-US" dirty="0"/>
              <a:t>Where Did My Money Go?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7C5A8-F1B5-C1D3-6C6B-90592AE8D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Understanding the Money You Earn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9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7FEF-99C3-FB7F-3764-B1BE7DFA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Challenge – Where did my money go?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5EB997-2084-FBFC-4694-6C3273FBC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07199"/>
              </p:ext>
            </p:extLst>
          </p:nvPr>
        </p:nvGraphicFramePr>
        <p:xfrm>
          <a:off x="609600" y="1371600"/>
          <a:ext cx="5386388" cy="44743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44590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Sam earned $1,000  this gross pay period but only took home $780.  Where did the missing money most likely go?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768912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The employer stole it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Taxes and deductions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Sam miscounted hours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Direct deposit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D859181-14C9-A1F0-29EB-542C027B5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379849"/>
              </p:ext>
            </p:extLst>
          </p:nvPr>
        </p:nvGraphicFramePr>
        <p:xfrm>
          <a:off x="6348984" y="1371600"/>
          <a:ext cx="5386388" cy="453712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0714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Two coworkers have the same job and work the same hours. One takes home more money per paycheck.  What best explains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857419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One worker is cheating the system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Payroll made a mistake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Their benefits or W‑4 choices are different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One negotiated secretly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27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8A9F-25E2-0B10-7CD6-596BA9C8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CAA2-329A-1C40-CAFC-D48FFC1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Challenge – Where did my money go?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1D810D-64FF-CE6F-08DC-7DB239597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11748"/>
              </p:ext>
            </p:extLst>
          </p:nvPr>
        </p:nvGraphicFramePr>
        <p:xfrm>
          <a:off x="609600" y="1371600"/>
          <a:ext cx="5386388" cy="44743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44590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Jordan wants a bigger paycheck every pay period and doesn’t care about a big refund. What best supports that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768912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Increase 401(k) contribution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Add extra withholding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Reduce tax withholding on the W‑4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File taxes 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85FF5C8-DB23-4720-AEDF-C887039DE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00443"/>
              </p:ext>
            </p:extLst>
          </p:nvPr>
        </p:nvGraphicFramePr>
        <p:xfrm>
          <a:off x="6348984" y="1371600"/>
          <a:ext cx="5386388" cy="44743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0714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In January, Mia sees a form showing her total earnings and taxes paid last year.  Which document is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857419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Paystub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W‑4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W‑2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Offer 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770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B8F84-30BF-548B-9915-45AADFB6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E4CA-1EA8-8444-7EFC-8D8FFF34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Challenge – Where did my money go?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726F22-67C5-F252-C7A1-7E6FB1896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19714"/>
              </p:ext>
            </p:extLst>
          </p:nvPr>
        </p:nvGraphicFramePr>
        <p:xfrm>
          <a:off x="609600" y="1371600"/>
          <a:ext cx="5386388" cy="462563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44590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Chris just signed up for health insurance and a 401(k).Their paycheck is now smaller. Which statement is most accurate?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768912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Chris is losing money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Payroll made an error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Some money is going to future benefits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Taxes doubled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D64CE3C-98B0-8150-F559-AAFC11908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04933"/>
              </p:ext>
            </p:extLst>
          </p:nvPr>
        </p:nvGraphicFramePr>
        <p:xfrm>
          <a:off x="6348984" y="1371600"/>
          <a:ext cx="5386388" cy="44743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0714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Taylor works two part‑time jobs and never updated the W‑4. What is Taylor MOST at risk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857419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Bigger refund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Smaller paychecks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Owing money at tax time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Lower hourly pay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598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71A1-23A8-6F5C-5411-6DB45C85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6BBD-620D-81E1-3874-AE42A6B5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Challenge – Where did my money go?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C12CD7-D784-F5C2-211D-76B0F494F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030810"/>
              </p:ext>
            </p:extLst>
          </p:nvPr>
        </p:nvGraphicFramePr>
        <p:xfrm>
          <a:off x="609600" y="1371600"/>
          <a:ext cx="5386388" cy="44743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44590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Which deduction below is NOT optional for most workers?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768912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401(k)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Health insurance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Federal income tax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Transit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BBC8EA0-EFB6-32E0-46FD-BDD283DF8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17716"/>
              </p:ext>
            </p:extLst>
          </p:nvPr>
        </p:nvGraphicFramePr>
        <p:xfrm>
          <a:off x="6348984" y="1371600"/>
          <a:ext cx="5386388" cy="44743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0714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A job offer says: $24/hour.  Why is this number NOT the best way to plan a budget?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857419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It sounds better than it is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You don’t get all of that money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Taxes change daily</a:t>
                      </a:r>
                    </a:p>
                    <a:p>
                      <a:pPr marL="457200" indent="-457200">
                        <a:buAutoNum type="alphaUcPeriod"/>
                      </a:pPr>
                      <a:r>
                        <a:rPr lang="en-US" dirty="0"/>
                        <a:t>It doesn’t include bonuses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720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19CC9-6F70-36E7-8BB0-9CAD218E3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9199-8C14-CF7D-8214-E6C0EFB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Challenge – Where did my money go?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EFB481-8B82-B107-FFAE-BE11BD4F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06908"/>
              </p:ext>
            </p:extLst>
          </p:nvPr>
        </p:nvGraphicFramePr>
        <p:xfrm>
          <a:off x="609600" y="1371600"/>
          <a:ext cx="5386388" cy="44743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44590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You want to avoid owing the IRS next year. Which tool helps you most during the year?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768912">
                <a:tc>
                  <a:txBody>
                    <a:bodyPr/>
                    <a:lstStyle/>
                    <a:p>
                      <a:pPr marL="457200" indent="-457200">
                        <a:buAutoNum type="alphaUcPeriod"/>
                      </a:pPr>
                      <a:r>
                        <a:rPr lang="pl-PL" dirty="0"/>
                        <a:t>W‑2</a:t>
                      </a:r>
                      <a:endParaRPr lang="en-US" dirty="0"/>
                    </a:p>
                    <a:p>
                      <a:pPr marL="457200" indent="-457200">
                        <a:buAutoNum type="alphaUcPeriod"/>
                      </a:pPr>
                      <a:r>
                        <a:rPr lang="pl-PL" dirty="0"/>
                        <a:t>Paystub</a:t>
                      </a:r>
                      <a:endParaRPr lang="en-US" dirty="0"/>
                    </a:p>
                    <a:p>
                      <a:pPr marL="457200" indent="-457200">
                        <a:buAutoNum type="alphaUcPeriod"/>
                      </a:pPr>
                      <a:r>
                        <a:rPr lang="pl-PL" dirty="0"/>
                        <a:t>W‑4</a:t>
                      </a:r>
                      <a:endParaRPr lang="en-US" dirty="0"/>
                    </a:p>
                    <a:p>
                      <a:pPr marL="457200" indent="-457200">
                        <a:buAutoNum type="alphaUcPeriod"/>
                      </a:pPr>
                      <a:r>
                        <a:rPr lang="pl-PL" dirty="0"/>
                        <a:t>Bank account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5DC91DD-95F4-3257-946D-4E497AF1E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13415"/>
              </p:ext>
            </p:extLst>
          </p:nvPr>
        </p:nvGraphicFramePr>
        <p:xfrm>
          <a:off x="6348984" y="1371600"/>
          <a:ext cx="5386388" cy="44743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749366976"/>
                    </a:ext>
                  </a:extLst>
                </a:gridCol>
              </a:tblGrid>
              <a:tr h="110714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dirty="0">
                          <a:effectLst/>
                          <a:latin typeface="Segoe UI" panose="020B0502040204020203" pitchFamily="34" charset="0"/>
                        </a:rPr>
                        <a:t>In ONE sentence: Where does your money go on a paycheck? Be creative.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18180"/>
                  </a:ext>
                </a:extLst>
              </a:tr>
              <a:tr h="18574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???????????????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714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48579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09038"/>
                  </a:ext>
                </a:extLst>
              </a:tr>
              <a:tr h="50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07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83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6551-0B26-0DA4-2078-05EC7940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Herbert Mason: Talent Development &amp; Training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2728-0524-7369-211B-C060DCDCD0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Graduate The New England School of Financial Studies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Certified Emotional Intelligence Instructor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Certified in Integrated Talent Management &amp; Designing &amp; Managing Learning Programs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Discover Museum Boad of Director &amp; Chair of their People Task Force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03EDEA-5ADF-0042-7D70-9888DA98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26 Years in Retail Banking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In Process: Masters Industrial/Organizational Psychology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Bachelors Science in Business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Under Grad Certification in Human Resource Management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Associates in Criminal Justice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ty classroom">
            <a:extLst>
              <a:ext uri="{FF2B5EF4-FFF2-40B4-BE49-F238E27FC236}">
                <a16:creationId xmlns:a16="http://schemas.microsoft.com/office/drawing/2014/main" id="{1F353EC4-ED07-42E8-721A-02FC3C92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6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AEABE-FDEF-1B8A-474F-C0EACC2B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731B-D385-CA51-E00F-C489C8B2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5" y="493776"/>
            <a:ext cx="4316573" cy="79552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Making Sense of it All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FBB2FF-EB40-3C7D-A0BA-01586F2A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681105" y="238320"/>
            <a:ext cx="4316573" cy="55518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95A9C69-F088-D4CF-E1E8-277FE4A0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346" y="2075689"/>
            <a:ext cx="4444589" cy="14630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Earnings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Deductions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Other Benefits &amp; Information</a:t>
            </a:r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3FE9CB-93D9-77EE-1396-3443C1D7591A}"/>
              </a:ext>
            </a:extLst>
          </p:cNvPr>
          <p:cNvSpPr/>
          <p:nvPr/>
        </p:nvSpPr>
        <p:spPr>
          <a:xfrm>
            <a:off x="5010912" y="1545336"/>
            <a:ext cx="1435608" cy="32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3EB873-97E2-F91C-4D6A-255647BA71A7}"/>
              </a:ext>
            </a:extLst>
          </p:cNvPr>
          <p:cNvSpPr/>
          <p:nvPr/>
        </p:nvSpPr>
        <p:spPr>
          <a:xfrm>
            <a:off x="5266888" y="2170176"/>
            <a:ext cx="1435608" cy="32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6EAB9E-4F5C-10FA-FD5A-678BEC207C8B}"/>
              </a:ext>
            </a:extLst>
          </p:cNvPr>
          <p:cNvSpPr/>
          <p:nvPr/>
        </p:nvSpPr>
        <p:spPr>
          <a:xfrm rot="8566781">
            <a:off x="9735806" y="1180318"/>
            <a:ext cx="1435608" cy="32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518D-5E0D-8888-99B7-300C5EF7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 of it All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28042E-870F-EF73-F368-D89C9F881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73832" y="1002031"/>
            <a:ext cx="3788667" cy="487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C45649-E2B3-EF45-0736-F734240DA0D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 bwMode="auto">
          <a:xfrm>
            <a:off x="6096000" y="137119"/>
            <a:ext cx="5387975" cy="172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5D516-F28D-9352-CF9A-79EBB95B6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508" y="2051770"/>
            <a:ext cx="5478892" cy="376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A5DA7BF-2B14-8FE5-92D5-1D4FC227B38D}"/>
              </a:ext>
            </a:extLst>
          </p:cNvPr>
          <p:cNvSpPr/>
          <p:nvPr/>
        </p:nvSpPr>
        <p:spPr>
          <a:xfrm>
            <a:off x="973832" y="1960330"/>
            <a:ext cx="2033016" cy="572558"/>
          </a:xfrm>
          <a:prstGeom prst="ellipse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7485D0-E099-2BA7-1F70-1E44965A6877}"/>
              </a:ext>
            </a:extLst>
          </p:cNvPr>
          <p:cNvSpPr/>
          <p:nvPr/>
        </p:nvSpPr>
        <p:spPr>
          <a:xfrm>
            <a:off x="973832" y="2640414"/>
            <a:ext cx="2033016" cy="572558"/>
          </a:xfrm>
          <a:prstGeom prst="ellipse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5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AA36-CE6A-9CFA-5862-25AB094B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1947"/>
            <a:ext cx="10972800" cy="68008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Net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A911-26BD-4B1A-3A5D-39CA4924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2"/>
            <a:ext cx="5386917" cy="447430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Determines your </a:t>
            </a:r>
            <a:r>
              <a:rPr lang="en-US" b="1" dirty="0"/>
              <a:t>rea</a:t>
            </a:r>
            <a:r>
              <a:rPr lang="en-US" dirty="0"/>
              <a:t>l spending power.</a:t>
            </a:r>
          </a:p>
          <a:p>
            <a:r>
              <a:rPr lang="en-US" dirty="0"/>
              <a:t>What you </a:t>
            </a:r>
            <a:r>
              <a:rPr lang="en-US" i="1" dirty="0"/>
              <a:t>actually</a:t>
            </a:r>
            <a:r>
              <a:rPr lang="en-US" dirty="0"/>
              <a:t> can live on</a:t>
            </a:r>
          </a:p>
          <a:p>
            <a:r>
              <a:rPr lang="en-US" dirty="0"/>
              <a:t>Knowing your net keeps your bank account from surprising you</a:t>
            </a:r>
          </a:p>
          <a:p>
            <a:pPr lvl="1"/>
            <a:endParaRPr lang="en-US" sz="2133" dirty="0">
              <a:solidFill>
                <a:schemeClr val="tx1"/>
              </a:solidFill>
            </a:endParaRPr>
          </a:p>
          <a:p>
            <a:pPr lvl="1"/>
            <a:endParaRPr lang="en-US" sz="2133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6C193A3-75A1-BB47-7D86-73663955CE7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19" r="10317" b="2"/>
          <a:stretch>
            <a:fillRect/>
          </a:stretch>
        </p:blipFill>
        <p:spPr>
          <a:xfrm>
            <a:off x="6193370" y="1371602"/>
            <a:ext cx="5386917" cy="447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1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33B6-83BC-8F95-6EE8-72044A38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9A50-12B8-BB6C-7D78-FA3EF392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tax to take out</a:t>
            </a:r>
          </a:p>
          <a:p>
            <a:r>
              <a:rPr lang="en-US" dirty="0"/>
              <a:t>Calculates your Net Pay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9CE9F2-9FBB-061D-DE27-DE8E0ABC47D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 bwMode="auto">
          <a:xfrm>
            <a:off x="6282804" y="1371600"/>
            <a:ext cx="5208042" cy="447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3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3B-14D9-954A-ADBC-D7DB6F15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1947"/>
            <a:ext cx="10972800" cy="68008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C7B56-9FFF-7665-DF2D-4716CB87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2"/>
            <a:ext cx="5386917" cy="447430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Lists Toal Earnings</a:t>
            </a:r>
          </a:p>
          <a:p>
            <a:r>
              <a:rPr lang="en-US" dirty="0"/>
              <a:t>Lists Paid Taxes</a:t>
            </a:r>
          </a:p>
          <a:p>
            <a:r>
              <a:rPr lang="en-US" dirty="0"/>
              <a:t>If you want your money, </a:t>
            </a:r>
            <a:r>
              <a:rPr lang="en-US" b="1" i="1" dirty="0">
                <a:solidFill>
                  <a:srgbClr val="C00000"/>
                </a:solidFill>
              </a:rPr>
              <a:t>you need your W2!!!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FBEF57-5EF8-D3FF-FC3D-8CDB9626180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 bwMode="auto">
          <a:xfrm>
            <a:off x="6193370" y="1911877"/>
            <a:ext cx="5386917" cy="33937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8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D04A-A0CB-DC47-CF61-7C56334E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1F09C-89D5-D91F-4CB5-D7D571A72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30176" y="475488"/>
            <a:ext cx="8353476" cy="52626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81C799-C681-D1F4-9EF0-B3097C92DB3A}"/>
              </a:ext>
            </a:extLst>
          </p:cNvPr>
          <p:cNvSpPr/>
          <p:nvPr/>
        </p:nvSpPr>
        <p:spPr>
          <a:xfrm>
            <a:off x="1630176" y="448056"/>
            <a:ext cx="4553712" cy="3931920"/>
          </a:xfrm>
          <a:prstGeom prst="rect">
            <a:avLst/>
          </a:prstGeom>
          <a:solidFill>
            <a:schemeClr val="accent1">
              <a:alpha val="14000"/>
            </a:schemeClr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8AB4A-009B-7D33-E46A-49C3970C69D5}"/>
              </a:ext>
            </a:extLst>
          </p:cNvPr>
          <p:cNvSpPr/>
          <p:nvPr/>
        </p:nvSpPr>
        <p:spPr>
          <a:xfrm>
            <a:off x="6197088" y="868311"/>
            <a:ext cx="3786564" cy="3511665"/>
          </a:xfrm>
          <a:prstGeom prst="rect">
            <a:avLst/>
          </a:prstGeom>
          <a:solidFill>
            <a:schemeClr val="accent1">
              <a:alpha val="14000"/>
            </a:schemeClr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07C331-7F1E-C7E4-F768-589FEF3D3F51}"/>
              </a:ext>
            </a:extLst>
          </p:cNvPr>
          <p:cNvSpPr/>
          <p:nvPr/>
        </p:nvSpPr>
        <p:spPr>
          <a:xfrm>
            <a:off x="1643376" y="4407407"/>
            <a:ext cx="8340276" cy="665385"/>
          </a:xfrm>
          <a:prstGeom prst="rect">
            <a:avLst/>
          </a:prstGeom>
          <a:solidFill>
            <a:schemeClr val="accent1">
              <a:alpha val="14000"/>
            </a:schemeClr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CB PowerPoint Template">
  <a:themeElements>
    <a:clrScheme name="Custom 2">
      <a:dk1>
        <a:sysClr val="windowText" lastClr="000000"/>
      </a:dk1>
      <a:lt1>
        <a:sysClr val="window" lastClr="FFFFFF"/>
      </a:lt1>
      <a:dk2>
        <a:srgbClr val="75787B"/>
      </a:dk2>
      <a:lt2>
        <a:srgbClr val="EEECE1"/>
      </a:lt2>
      <a:accent1>
        <a:srgbClr val="D50032"/>
      </a:accent1>
      <a:accent2>
        <a:srgbClr val="931016"/>
      </a:accent2>
      <a:accent3>
        <a:srgbClr val="60003A"/>
      </a:accent3>
      <a:accent4>
        <a:srgbClr val="790306"/>
      </a:accent4>
      <a:accent5>
        <a:srgbClr val="231F20"/>
      </a:accent5>
      <a:accent6>
        <a:srgbClr val="75787B"/>
      </a:accent6>
      <a:hlink>
        <a:srgbClr val="D50032"/>
      </a:hlink>
      <a:folHlink>
        <a:srgbClr val="7578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coop_day_1</Template>
  <TotalTime>466</TotalTime>
  <Words>539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Lucida Grande</vt:lpstr>
      <vt:lpstr>Segoe UI</vt:lpstr>
      <vt:lpstr>Verdana</vt:lpstr>
      <vt:lpstr>Wingdings</vt:lpstr>
      <vt:lpstr>RCB PowerPoint Template</vt:lpstr>
      <vt:lpstr>Where Did My Money Go?</vt:lpstr>
      <vt:lpstr>Herbert Mason: Talent Development &amp; Training Manager</vt:lpstr>
      <vt:lpstr>PowerPoint Presentation</vt:lpstr>
      <vt:lpstr>Making Sense of it All </vt:lpstr>
      <vt:lpstr>Making Sense of it All </vt:lpstr>
      <vt:lpstr>Net Pay</vt:lpstr>
      <vt:lpstr>W4</vt:lpstr>
      <vt:lpstr>W2</vt:lpstr>
      <vt:lpstr>PowerPoint Presentation</vt:lpstr>
      <vt:lpstr>Team Challenge – Where did my money go?</vt:lpstr>
      <vt:lpstr>Team Challenge – Where did my money go?</vt:lpstr>
      <vt:lpstr>Team Challenge – Where did my money go?</vt:lpstr>
      <vt:lpstr>Team Challenge – Where did my money go?</vt:lpstr>
      <vt:lpstr>Team Challenge – Where did my money 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Herbert Mason</dc:creator>
  <cp:lastModifiedBy>Herbert Mason</cp:lastModifiedBy>
  <cp:revision>25</cp:revision>
  <dcterms:created xsi:type="dcterms:W3CDTF">2026-01-27T13:13:56Z</dcterms:created>
  <dcterms:modified xsi:type="dcterms:W3CDTF">2026-01-30T17:53:05Z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08900885-1632-4053-A34F-1AABE69BA42E</vt:lpwstr>
  </property>
  <property fmtid="{D5CDD505-2E9C-101B-9397-08002B2CF9AE}" pid="4" name="ArticulatePath">
    <vt:lpwstr>yv_ppt</vt:lpwstr>
  </property>
</Properties>
</file>